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659" r:id="rId3"/>
    <p:sldId id="660" r:id="rId4"/>
    <p:sldId id="661" r:id="rId5"/>
    <p:sldId id="662" r:id="rId6"/>
    <p:sldId id="663" r:id="rId7"/>
    <p:sldId id="664" r:id="rId8"/>
    <p:sldId id="665" r:id="rId9"/>
    <p:sldId id="666" r:id="rId10"/>
    <p:sldId id="27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n@sgp.energy" initials="t" lastIdx="1" clrIdx="0">
    <p:extLst>
      <p:ext uri="{19B8F6BF-5375-455C-9EA6-DF929625EA0E}">
        <p15:presenceInfo xmlns:p15="http://schemas.microsoft.com/office/powerpoint/2012/main" userId="6c81000c949dfffb" providerId="Windows Live"/>
      </p:ext>
    </p:extLst>
  </p:cmAuthor>
  <p:cmAuthor id="2" name="Tan Hiden" initials="TH" lastIdx="1" clrIdx="1">
    <p:extLst>
      <p:ext uri="{19B8F6BF-5375-455C-9EA6-DF929625EA0E}">
        <p15:presenceInfo xmlns:p15="http://schemas.microsoft.com/office/powerpoint/2012/main" userId="0e3a55a89a0786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A32"/>
    <a:srgbClr val="DC1A32"/>
    <a:srgbClr val="898D91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6405"/>
  </p:normalViewPr>
  <p:slideViewPr>
    <p:cSldViewPr snapToGrid="0" snapToObjects="1" showGuides="1">
      <p:cViewPr varScale="1">
        <p:scale>
          <a:sx n="105" d="100"/>
          <a:sy n="105" d="100"/>
        </p:scale>
        <p:origin x="120" y="294"/>
      </p:cViewPr>
      <p:guideLst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5-11-24T11:44:42.213" idx="1">
    <p:pos x="7293" y="3000"/>
    <p:text>поменять на 5 лет гарантии.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3A487-E760-4A4F-9165-3E1F5D476595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5B6D7-A2D9-6A41-B6D3-303234597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4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A1A2F-CDF2-AD45-9D82-92354242D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EE14E-8ECE-F243-8050-128A299BF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2D2F8-FA61-E24D-ABAE-6E64B65C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9EDD-3784-4C43-A9CE-B56958924B54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8EC81-6CC3-FA44-9752-7BF3C60F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5DCDA-069E-224C-9497-8770CF7E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FD-12DA-F546-A7E3-093A3DA2D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7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3606F-9203-2E40-889B-AEFE2E34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83F4D-8747-0945-B71C-1F0B1B3AF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87C9D-7D30-144E-9028-C7015636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9EDD-3784-4C43-A9CE-B56958924B54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6A424-91C0-8744-AA5C-B9E5E2C4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7E7EF-D3A0-0A41-A8BD-BE5C0BD8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FD-12DA-F546-A7E3-093A3DA2D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6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1BE19D-C246-1C40-8430-6AEBA0756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5DAA2-B35A-0E4E-998A-689059638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46BD7-A97D-804B-8EA9-89B4106C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9EDD-3784-4C43-A9CE-B56958924B54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21E69-B53C-E940-937E-5488EB4D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0B70A-C365-8946-AE85-01AC37BC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FD-12DA-F546-A7E3-093A3DA2D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 hasCustomPrompt="1"/>
          </p:nvPr>
        </p:nvSpPr>
        <p:spPr>
          <a:xfrm>
            <a:off x="527383" y="476675"/>
            <a:ext cx="11220120" cy="57606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TW" dirty="0"/>
              <a:t>Click to Edit</a:t>
            </a:r>
            <a:endParaRPr lang="zh-TW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7382" y="1628800"/>
            <a:ext cx="11197429" cy="4320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altLang="zh-TW" dirty="0"/>
              <a:t>Click to Edit</a:t>
            </a:r>
            <a:endParaRPr lang="zh-TW" altLang="en-US" dirty="0"/>
          </a:p>
          <a:p>
            <a:pPr lvl="1"/>
            <a:r>
              <a:rPr lang="en-US" altLang="zh-TW" dirty="0"/>
              <a:t>Layer 2</a:t>
            </a:r>
            <a:endParaRPr lang="zh-TW" altLang="en-US" dirty="0"/>
          </a:p>
          <a:p>
            <a:pPr lvl="2"/>
            <a:r>
              <a:rPr lang="en-US" altLang="zh-TW" dirty="0"/>
              <a:t>Layer 3</a:t>
            </a:r>
            <a:endParaRPr lang="zh-TW" altLang="en-US" dirty="0"/>
          </a:p>
          <a:p>
            <a:pPr lvl="3"/>
            <a:r>
              <a:rPr lang="en-US" altLang="zh-TW" dirty="0"/>
              <a:t>Layer 4</a:t>
            </a:r>
            <a:endParaRPr lang="zh-TW" altLang="en-US" dirty="0"/>
          </a:p>
          <a:p>
            <a:pPr lvl="4"/>
            <a:r>
              <a:rPr lang="en-US" altLang="zh-TW" dirty="0"/>
              <a:t>Layer 5</a:t>
            </a:r>
            <a:endParaRPr lang="zh-TW" altLang="en-US" dirty="0"/>
          </a:p>
        </p:txBody>
      </p:sp>
      <p:sp>
        <p:nvSpPr>
          <p:cNvPr id="10" name="內容版面配置區 2"/>
          <p:cNvSpPr>
            <a:spLocks noGrp="1"/>
          </p:cNvSpPr>
          <p:nvPr>
            <p:ph sz="quarter" idx="15" hasCustomPrompt="1"/>
          </p:nvPr>
        </p:nvSpPr>
        <p:spPr>
          <a:xfrm>
            <a:off x="527379" y="1052736"/>
            <a:ext cx="11220124" cy="360040"/>
          </a:xfrm>
        </p:spPr>
        <p:txBody>
          <a:bodyPr anchor="t">
            <a:noAutofit/>
          </a:bodyPr>
          <a:lstStyle>
            <a:lvl1pPr marL="0" indent="0" algn="l">
              <a:buNone/>
              <a:defRPr sz="1800" baseline="0">
                <a:solidFill>
                  <a:srgbClr val="D7000A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altLang="zh-TW" dirty="0"/>
              <a:t>Click to Edit Subheading</a:t>
            </a:r>
            <a:endParaRPr lang="zh-TW" altLang="en-US" dirty="0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11496971" y="6381329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54F708-0CE6-44F6-9973-B3F5A71F00F0}" type="slidenum">
              <a:rPr lang="zh-TW" altLang="en-US" sz="1200" i="0" smtClean="0">
                <a:solidFill>
                  <a:schemeClr val="bg1"/>
                </a:solidFill>
                <a:latin typeface="+mn-lt"/>
                <a:ea typeface="新細明體" panose="02020500000000000000" pitchFamily="18" charset="-120"/>
              </a:rPr>
              <a:pPr/>
              <a:t>‹#›</a:t>
            </a:fld>
            <a:endParaRPr lang="zh-TW" altLang="en-US" sz="1200" i="0" dirty="0">
              <a:solidFill>
                <a:schemeClr val="bg1"/>
              </a:solidFill>
              <a:latin typeface="+mn-lt"/>
              <a:ea typeface="新細明體" panose="02020500000000000000" pitchFamily="18" charset="-120"/>
            </a:endParaRPr>
          </a:p>
        </p:txBody>
      </p:sp>
      <p:cxnSp>
        <p:nvCxnSpPr>
          <p:cNvPr id="14" name="直線接點 13"/>
          <p:cNvCxnSpPr/>
          <p:nvPr userDrawn="1"/>
        </p:nvCxnSpPr>
        <p:spPr>
          <a:xfrm>
            <a:off x="11414125" y="6381329"/>
            <a:ext cx="0" cy="27362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9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985B0-1FC0-484C-9FA7-9B67ACDC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512-EEA7-4242-9CA7-709CE8993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013CC-05BE-0447-9403-3B7860D3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9EDD-3784-4C43-A9CE-B56958924B54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FA49-CFF8-6F49-AE9F-457160E3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7F744-AA57-C948-B820-D2F1D805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FD-12DA-F546-A7E3-093A3DA2D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9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BDFD-75B1-7840-9429-25AD9632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903A1-929F-FF4D-BE1F-615499AA2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47BA3-ED8A-6F40-85EF-0CAC790C4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9EDD-3784-4C43-A9CE-B56958924B54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31093-6A8B-CE46-87B8-028ABC50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940B2-35CB-EF41-AB41-E43679D0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FD-12DA-F546-A7E3-093A3DA2D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2F13A-AD90-C743-8F41-C6F84208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C8BBB-4A33-844E-8D2D-7182E5A09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DB49A-7B66-FC4C-B0A3-E07CD1BA5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63D4E-4470-C24A-81D0-0CDD172D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9EDD-3784-4C43-A9CE-B56958924B54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F406C-E7FE-D541-9148-1408DC7F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B33F9-758A-9645-A6DF-C420B258A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FD-12DA-F546-A7E3-093A3DA2D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5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D811-5289-CF45-830F-2793F285B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ED0C3-A473-1B4C-B3C9-098971037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D6FF7-698A-1246-9E49-C045EB200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14DBC-ABBE-954D-BB8A-A247DDD9E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ADC32-24C9-E048-B0DF-53B876770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38B9D7-A10E-9B45-A102-E2420DE0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9EDD-3784-4C43-A9CE-B56958924B54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A2BBAB-63C9-8F4E-8AEA-6E4C8B36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566C4-32FB-FD42-A3EC-0748733F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FD-12DA-F546-A7E3-093A3DA2D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1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F2DB-E890-084C-A5DC-A9EC3321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D84FB-B49B-7A40-8A72-A2AB6BD7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9EDD-3784-4C43-A9CE-B56958924B54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0FB9B-AB54-0446-AF76-385A192D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9D063-5539-BE41-995B-DC54B0FA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FD-12DA-F546-A7E3-093A3DA2D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2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2B652-D451-C048-B2B0-F8F2FEE6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9EDD-3784-4C43-A9CE-B56958924B54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89917-66C5-D549-A0D6-7AABEF5D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42EB4-DA7A-5F4B-818F-C325B5B5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FD-12DA-F546-A7E3-093A3DA2D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E16A0-722B-E64D-B351-2EEC1949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EED7-8DBF-304C-A3D2-D263CFFB9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3CA20-F8FC-BF44-921B-30543FC73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637B0-0535-1342-89B7-0D2FF403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9EDD-3784-4C43-A9CE-B56958924B54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41585-6EFF-4642-BA58-2D50A158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92DAA-34AB-524D-837E-BBCCAB5B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FD-12DA-F546-A7E3-093A3DA2D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1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4D1B-15B1-9549-AB1D-FBB2FB0F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E8E52D-8EC6-A048-9DCB-38B7533EA7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02137-9061-ED4E-8564-3811018A9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98A7D-B0C6-8A42-A8AB-28A1260D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9EDD-3784-4C43-A9CE-B56958924B54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C014F-E270-8848-ACD8-C168F250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EDC21-B46E-AD4A-A58E-D9D62A86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E9FD-12DA-F546-A7E3-093A3DA2D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2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DCAFC-DA33-6C47-B011-5CEE2A18A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F45B3-41C8-B643-BF2F-EC42A9598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CDCC0-CEA7-F648-A9E5-66933503E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09EDD-3784-4C43-A9CE-B56958924B54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AFC12-501C-CA4E-B06B-19FAA3AF0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1CD9-1853-6C41-A179-D38FE8484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8E9FD-12DA-F546-A7E3-093A3DA2D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3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B5C579-D102-EF44-B773-4C61C4C53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45" y="1085856"/>
            <a:ext cx="7280910" cy="2493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526304-9309-1D46-9E87-5157998E8DFF}"/>
              </a:ext>
            </a:extLst>
          </p:cNvPr>
          <p:cNvSpPr txBox="1"/>
          <p:nvPr/>
        </p:nvSpPr>
        <p:spPr>
          <a:xfrm>
            <a:off x="0" y="4649011"/>
            <a:ext cx="1219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108000" rtlCol="0">
            <a:spAutoFit/>
          </a:bodyPr>
          <a:lstStyle/>
          <a:p>
            <a:pPr algn="ctr"/>
            <a:r>
              <a:rPr lang="ru-RU" sz="3600" dirty="0"/>
              <a:t>ИБП И КОМПЛЕКСНЫЕ РЕШЕНИЯ ДЛЯ ГАРАНТИРОВАННОГО ЭЛЕКТРОПИТАНИЯ ОТВЕСТВЕННЫХ ПОТРЕБИТЕЛЕЙ</a:t>
            </a:r>
          </a:p>
        </p:txBody>
      </p:sp>
    </p:spTree>
    <p:extLst>
      <p:ext uri="{BB962C8B-B14F-4D97-AF65-F5344CB8AC3E}">
        <p14:creationId xmlns:p14="http://schemas.microsoft.com/office/powerpoint/2010/main" val="20787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B5C579-D102-EF44-B773-4C61C4C53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45" y="1085856"/>
            <a:ext cx="7280910" cy="24936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3EAEF5-68B3-D241-A885-4C70D7DB11AD}"/>
              </a:ext>
            </a:extLst>
          </p:cNvPr>
          <p:cNvSpPr txBox="1"/>
          <p:nvPr/>
        </p:nvSpPr>
        <p:spPr>
          <a:xfrm>
            <a:off x="0" y="4649011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22989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06238E-3A25-403F-ADF2-E3FBAA72B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35"/>
          <a:stretch/>
        </p:blipFill>
        <p:spPr>
          <a:xfrm>
            <a:off x="0" y="0"/>
            <a:ext cx="1221619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2690E9-DEC8-499A-9414-7CF96FB43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25" y="97012"/>
            <a:ext cx="3145207" cy="106954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2E97EB8-D486-440E-AF9C-A50B2C1A6C7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73" y="3429000"/>
            <a:ext cx="3068410" cy="306841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034378-BC88-4618-8E23-9761D4C077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39" t="21191" r="16188" b="27408"/>
          <a:stretch/>
        </p:blipFill>
        <p:spPr>
          <a:xfrm>
            <a:off x="304227" y="3985113"/>
            <a:ext cx="2835836" cy="24510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6A3B539-D5C8-449D-83C1-A3F580EF03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900" t="12214" r="24919"/>
          <a:stretch/>
        </p:blipFill>
        <p:spPr>
          <a:xfrm>
            <a:off x="5726780" y="3367733"/>
            <a:ext cx="2683446" cy="30684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934B5F-BF04-4E42-8336-7BA6488773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138"/>
          <a:stretch/>
        </p:blipFill>
        <p:spPr>
          <a:xfrm>
            <a:off x="8438997" y="2154504"/>
            <a:ext cx="3448775" cy="442931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18CCD0C-2131-455E-A5CB-6B58C19E48E7}"/>
              </a:ext>
            </a:extLst>
          </p:cNvPr>
          <p:cNvSpPr txBox="1"/>
          <p:nvPr/>
        </p:nvSpPr>
        <p:spPr>
          <a:xfrm>
            <a:off x="3721672" y="389686"/>
            <a:ext cx="816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b="1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ИНВЕРТОРЫ </a:t>
            </a:r>
            <a:r>
              <a:rPr lang="en-US" sz="3200" b="1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HID</a:t>
            </a:r>
            <a:r>
              <a:rPr lang="ru-RU" sz="3200" b="1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</a:t>
            </a:r>
            <a:r>
              <a:rPr lang="en-US" sz="3200" b="1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 CONTROL</a:t>
            </a:r>
            <a:endParaRPr lang="ru-RU" sz="3200" b="1" i="1" spc="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3F43784-87FA-4C5A-81E9-BDD0DD52C1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9258" y="32922"/>
            <a:ext cx="362001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4" descr="Image result for sam's club logo 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1778741" y="202480"/>
            <a:ext cx="277019" cy="23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58" descr="Image result for sam's club logo png"/>
          <p:cNvSpPr>
            <a:spLocks noChangeAspect="1" noChangeArrowheads="1"/>
          </p:cNvSpPr>
          <p:nvPr/>
        </p:nvSpPr>
        <p:spPr bwMode="auto">
          <a:xfrm>
            <a:off x="2091108" y="697559"/>
            <a:ext cx="234943" cy="2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5" name="AutoShape 54" descr="Image result for sam's club logo png"/>
          <p:cNvSpPr>
            <a:spLocks noChangeAspect="1" noChangeArrowheads="1"/>
          </p:cNvSpPr>
          <p:nvPr/>
        </p:nvSpPr>
        <p:spPr bwMode="auto">
          <a:xfrm>
            <a:off x="4497769" y="132845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6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4626460" y="261666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3156870" y="516421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813E9A46-F4B3-46A8-9227-62ACA9A84A3A}"/>
              </a:ext>
            </a:extLst>
          </p:cNvPr>
          <p:cNvSpPr txBox="1">
            <a:spLocks/>
          </p:cNvSpPr>
          <p:nvPr/>
        </p:nvSpPr>
        <p:spPr>
          <a:xfrm>
            <a:off x="1291606" y="596975"/>
            <a:ext cx="9608787" cy="715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СЕРИЯ </a:t>
            </a:r>
            <a:r>
              <a:rPr lang="en-US" sz="3200" b="1" i="1" dirty="0">
                <a:solidFill>
                  <a:srgbClr val="DA1A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HPS20-0312/HPS20-0412/HPS20-0612</a:t>
            </a:r>
          </a:p>
          <a:p>
            <a:r>
              <a:rPr lang="en-US" sz="3200" b="1" i="1" dirty="0">
                <a:solidFill>
                  <a:srgbClr val="DA1A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HPS20-0812/HPS20-1012</a:t>
            </a:r>
            <a:endParaRPr lang="en-US" sz="3200" b="1" i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D0D9D2A-42A8-4D2F-A60D-34589B472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54" y="509413"/>
            <a:ext cx="228561" cy="728837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AF096B0-2FC6-4CA2-A297-1CF4196C0996}"/>
              </a:ext>
            </a:extLst>
          </p:cNvPr>
          <p:cNvSpPr/>
          <p:nvPr/>
        </p:nvSpPr>
        <p:spPr>
          <a:xfrm>
            <a:off x="11019" y="6480016"/>
            <a:ext cx="12191999" cy="369332"/>
          </a:xfrm>
          <a:prstGeom prst="rect">
            <a:avLst/>
          </a:prstGeom>
          <a:solidFill>
            <a:srgbClr val="DC1A32"/>
          </a:solidFill>
        </p:spPr>
        <p:txBody>
          <a:bodyPr wrap="square">
            <a:spAutoFit/>
          </a:bodyPr>
          <a:lstStyle/>
          <a:p>
            <a:pPr algn="ctr"/>
            <a:endParaRPr lang="ru-RU" altLang="zh-TW" b="1" cap="small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33F942D-716E-4FB9-A22C-22F2192AE414}"/>
              </a:ext>
            </a:extLst>
          </p:cNvPr>
          <p:cNvSpPr txBox="1"/>
          <p:nvPr/>
        </p:nvSpPr>
        <p:spPr>
          <a:xfrm>
            <a:off x="6870424" y="6480186"/>
            <a:ext cx="5197091" cy="338554"/>
          </a:xfrm>
          <a:prstGeom prst="rect">
            <a:avLst/>
          </a:prstGeom>
          <a:solidFill>
            <a:srgbClr val="DC1A32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www.hiden-control.ru </a:t>
            </a:r>
            <a:endParaRPr lang="ru-RU" altLang="zh-TW" sz="1600" cap="small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5B5A6E-3658-49F9-A3F6-F785D503C4D9}"/>
              </a:ext>
            </a:extLst>
          </p:cNvPr>
          <p:cNvSpPr txBox="1"/>
          <p:nvPr/>
        </p:nvSpPr>
        <p:spPr>
          <a:xfrm>
            <a:off x="7314293" y="2958309"/>
            <a:ext cx="4154328" cy="311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>
              <a:spcBef>
                <a:spcPts val="216"/>
              </a:spcBef>
              <a:spcAft>
                <a:spcPts val="1200"/>
              </a:spcAft>
              <a:tabLst>
                <a:tab pos="87495" algn="l"/>
              </a:tabLst>
            </a:pPr>
            <a:r>
              <a:rPr lang="ru-RU" sz="1400" b="1" spc="-40" dirty="0">
                <a:solidFill>
                  <a:srgbClr val="DC1A32"/>
                </a:solidFill>
                <a:latin typeface="Calibri Light" panose="020F0302020204030204" pitchFamily="34" charset="0"/>
                <a:cs typeface="Verdana"/>
              </a:rPr>
              <a:t>КЛЮЧЕВЫЕ ОСОБЕННОСТИ</a:t>
            </a:r>
            <a:endParaRPr lang="ru-RU" sz="1200" b="1" spc="-40" dirty="0">
              <a:solidFill>
                <a:srgbClr val="DC1A32"/>
              </a:solidFill>
              <a:latin typeface="Calibri Light" panose="020F0302020204030204" pitchFamily="34" charset="0"/>
              <a:cs typeface="Verdana"/>
            </a:endParaRP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Напольные низкочастотные ИБП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Мощность от 300 Вт до 1000 Вт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Длительная автономия (ток заряда 10-30 ампер)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Доступные по цене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Высокая перегрузочная способность (до 150%)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Информативный ЖК дисплей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Настраиваемые параметры заряда всех трёх стадий (ток, напряжения)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Функция отключения заряда (для использования внешнего ЗУ).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Встроенный широкодиапазонный стабилизатор (140-280 В)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2 года гарантии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BE2CF9F-EA6B-4A72-BE77-9898875695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39" t="21191" r="16188" b="27408"/>
          <a:stretch/>
        </p:blipFill>
        <p:spPr>
          <a:xfrm>
            <a:off x="197650" y="1898584"/>
            <a:ext cx="2835836" cy="2451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F8EFDD-1C06-43DC-A0F9-60F3D16693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07" t="25499" r="5847" b="33868"/>
          <a:stretch/>
        </p:blipFill>
        <p:spPr>
          <a:xfrm>
            <a:off x="475730" y="4275833"/>
            <a:ext cx="2730176" cy="12803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FCCF2D-4C32-4963-ADF7-BB8A61D616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43" t="31540" r="5344" b="24181"/>
          <a:stretch/>
        </p:blipFill>
        <p:spPr>
          <a:xfrm>
            <a:off x="3204212" y="2722308"/>
            <a:ext cx="3843189" cy="194456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9F27727-DC2B-46BE-8CE2-E1F1B4B92A6E}"/>
              </a:ext>
            </a:extLst>
          </p:cNvPr>
          <p:cNvSpPr txBox="1"/>
          <p:nvPr/>
        </p:nvSpPr>
        <p:spPr>
          <a:xfrm>
            <a:off x="7314293" y="1518559"/>
            <a:ext cx="2684557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>
              <a:spcBef>
                <a:spcPts val="216"/>
              </a:spcBef>
              <a:spcAft>
                <a:spcPts val="1200"/>
              </a:spcAft>
              <a:tabLst>
                <a:tab pos="87495" algn="l"/>
              </a:tabLst>
            </a:pPr>
            <a:r>
              <a:rPr lang="ru-RU" sz="1400" b="1" spc="-40" dirty="0">
                <a:solidFill>
                  <a:srgbClr val="DC1A32"/>
                </a:solidFill>
                <a:latin typeface="Calibri Light" panose="020F0302020204030204" pitchFamily="34" charset="0"/>
                <a:cs typeface="Verdana"/>
              </a:rPr>
              <a:t>СФЕРЫ ПРИМЕНЕНИЯ</a:t>
            </a:r>
            <a:endParaRPr lang="en-US" sz="1400" b="1" spc="-40" dirty="0">
              <a:solidFill>
                <a:srgbClr val="DC1A32"/>
              </a:solidFill>
              <a:latin typeface="Calibri Light" panose="020F0302020204030204" pitchFamily="34" charset="0"/>
              <a:cs typeface="Verdana"/>
            </a:endParaRP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Котельное оборудование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Циркуляционные насосы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Системы освещения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Бытовые электроприборы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783DB68-1F49-42D2-8CF7-9781C85F4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8253" y="293226"/>
            <a:ext cx="1944280" cy="66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6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4" descr="Image result for sam's club logo 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1778741" y="202480"/>
            <a:ext cx="277019" cy="23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58" descr="Image result for sam's club logo png"/>
          <p:cNvSpPr>
            <a:spLocks noChangeAspect="1" noChangeArrowheads="1"/>
          </p:cNvSpPr>
          <p:nvPr/>
        </p:nvSpPr>
        <p:spPr bwMode="auto">
          <a:xfrm>
            <a:off x="2091108" y="697559"/>
            <a:ext cx="234943" cy="2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5" name="AutoShape 54" descr="Image result for sam's club logo png"/>
          <p:cNvSpPr>
            <a:spLocks noChangeAspect="1" noChangeArrowheads="1"/>
          </p:cNvSpPr>
          <p:nvPr/>
        </p:nvSpPr>
        <p:spPr bwMode="auto">
          <a:xfrm>
            <a:off x="4497769" y="132845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6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4626460" y="261666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3156870" y="516421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813E9A46-F4B3-46A8-9227-62ACA9A84A3A}"/>
              </a:ext>
            </a:extLst>
          </p:cNvPr>
          <p:cNvSpPr txBox="1">
            <a:spLocks/>
          </p:cNvSpPr>
          <p:nvPr/>
        </p:nvSpPr>
        <p:spPr>
          <a:xfrm>
            <a:off x="1291606" y="596975"/>
            <a:ext cx="9608787" cy="715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СЕРИЯ </a:t>
            </a:r>
            <a:r>
              <a:rPr lang="en-US" sz="3200" b="1" i="1" dirty="0">
                <a:solidFill>
                  <a:srgbClr val="DA1A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HPS20-0312N/HPS20-0612N/HPS20-1012N</a:t>
            </a:r>
            <a:endParaRPr lang="en-US" sz="3200" b="1" i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D0D9D2A-42A8-4D2F-A60D-34589B472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54" y="509413"/>
            <a:ext cx="228561" cy="728837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AF096B0-2FC6-4CA2-A297-1CF4196C0996}"/>
              </a:ext>
            </a:extLst>
          </p:cNvPr>
          <p:cNvSpPr/>
          <p:nvPr/>
        </p:nvSpPr>
        <p:spPr>
          <a:xfrm>
            <a:off x="11019" y="6480016"/>
            <a:ext cx="12191999" cy="369332"/>
          </a:xfrm>
          <a:prstGeom prst="rect">
            <a:avLst/>
          </a:prstGeom>
          <a:solidFill>
            <a:srgbClr val="DC1A32"/>
          </a:solidFill>
        </p:spPr>
        <p:txBody>
          <a:bodyPr wrap="square">
            <a:spAutoFit/>
          </a:bodyPr>
          <a:lstStyle/>
          <a:p>
            <a:pPr algn="ctr"/>
            <a:endParaRPr lang="ru-RU" altLang="zh-TW" b="1" cap="small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5B5A6E-3658-49F9-A3F6-F785D503C4D9}"/>
              </a:ext>
            </a:extLst>
          </p:cNvPr>
          <p:cNvSpPr txBox="1"/>
          <p:nvPr/>
        </p:nvSpPr>
        <p:spPr>
          <a:xfrm>
            <a:off x="5634143" y="2993390"/>
            <a:ext cx="5370285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>
              <a:spcBef>
                <a:spcPts val="216"/>
              </a:spcBef>
              <a:spcAft>
                <a:spcPts val="1200"/>
              </a:spcAft>
              <a:tabLst>
                <a:tab pos="87495" algn="l"/>
              </a:tabLst>
            </a:pPr>
            <a:r>
              <a:rPr lang="ru-RU" sz="1400" b="1" spc="-40" dirty="0">
                <a:solidFill>
                  <a:srgbClr val="DC1A32"/>
                </a:solidFill>
                <a:latin typeface="Calibri Light" panose="020F0302020204030204" pitchFamily="34" charset="0"/>
                <a:cs typeface="Verdana"/>
              </a:rPr>
              <a:t>КЛЮЧЕВЫЕ ОСОБЕННОСТИ</a:t>
            </a:r>
            <a:endParaRPr lang="ru-RU" sz="1200" b="1" spc="-40" dirty="0">
              <a:solidFill>
                <a:srgbClr val="DC1A32"/>
              </a:solidFill>
              <a:latin typeface="Calibri Light" panose="020F0302020204030204" pitchFamily="34" charset="0"/>
              <a:cs typeface="Verdana"/>
            </a:endParaRP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Настенные ИБП с </a:t>
            </a:r>
            <a:r>
              <a:rPr lang="ru-RU" sz="1200" spc="29" dirty="0" err="1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торроидальным</a:t>
            </a: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 трансформатором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Мощность от 300 Вт до 1000 Вт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Низкое собственное потребление (не более 7-11 Вт в инверторном режиме).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Длительная автономия (ток заряда 10-30 А)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Встроенный широкодиапазонный стабилизатор (140-280 В)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Невероятно тихий (цельнометаллический корпус, преимущественно пассивное охлаждения без включения вентилятора)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Встроенный широкодиапазонный стабилизатор (140-280 В)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Настраиваемые параметры заряда всех трёх стадий (ток, напряжения)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2 года гарантии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3602C1-3A4D-4E4C-949C-D05AA3A30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55" y="1748709"/>
            <a:ext cx="4202246" cy="420224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DD3AB51-2DE6-4134-B833-18F0611E4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0525" y="4926626"/>
            <a:ext cx="1307806" cy="13253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EFA91A-7602-4C91-AB7C-8B5818147F72}"/>
              </a:ext>
            </a:extLst>
          </p:cNvPr>
          <p:cNvSpPr txBox="1"/>
          <p:nvPr/>
        </p:nvSpPr>
        <p:spPr>
          <a:xfrm>
            <a:off x="5634142" y="1540280"/>
            <a:ext cx="5370285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>
              <a:spcBef>
                <a:spcPts val="216"/>
              </a:spcBef>
              <a:spcAft>
                <a:spcPts val="1200"/>
              </a:spcAft>
              <a:tabLst>
                <a:tab pos="87495" algn="l"/>
              </a:tabLst>
            </a:pPr>
            <a:r>
              <a:rPr lang="ru-RU" sz="1400" b="1" spc="-40" dirty="0">
                <a:solidFill>
                  <a:srgbClr val="DC1A32"/>
                </a:solidFill>
                <a:latin typeface="Calibri Light" panose="020F0302020204030204" pitchFamily="34" charset="0"/>
                <a:cs typeface="Verdana"/>
              </a:rPr>
              <a:t>СФЕРЫ ПРИМЕНЕНИЯ</a:t>
            </a:r>
            <a:endParaRPr lang="en-US" sz="1400" b="1" spc="-40" dirty="0">
              <a:solidFill>
                <a:srgbClr val="DC1A32"/>
              </a:solidFill>
              <a:latin typeface="Calibri Light" panose="020F0302020204030204" pitchFamily="34" charset="0"/>
              <a:cs typeface="Verdana"/>
            </a:endParaRP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Котельное оборудование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Циркуляционные насосы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Системы освещения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Бытовые электроприборы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3E8102-17BF-4A27-BC6C-F4204780A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6689" y="367506"/>
            <a:ext cx="1725843" cy="5868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A804E8-4601-409A-8CC5-193960FE6F78}"/>
              </a:ext>
            </a:extLst>
          </p:cNvPr>
          <p:cNvSpPr txBox="1"/>
          <p:nvPr/>
        </p:nvSpPr>
        <p:spPr>
          <a:xfrm>
            <a:off x="6870424" y="6480186"/>
            <a:ext cx="5197091" cy="338554"/>
          </a:xfrm>
          <a:prstGeom prst="rect">
            <a:avLst/>
          </a:prstGeom>
          <a:solidFill>
            <a:srgbClr val="DC1A32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www.hiden-control.ru </a:t>
            </a:r>
            <a:endParaRPr lang="ru-RU" altLang="zh-TW" sz="1600" cap="small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4" descr="Image result for sam's club logo 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1778741" y="202480"/>
            <a:ext cx="277019" cy="23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58" descr="Image result for sam's club logo png"/>
          <p:cNvSpPr>
            <a:spLocks noChangeAspect="1" noChangeArrowheads="1"/>
          </p:cNvSpPr>
          <p:nvPr/>
        </p:nvSpPr>
        <p:spPr bwMode="auto">
          <a:xfrm>
            <a:off x="2091108" y="697559"/>
            <a:ext cx="234943" cy="2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5" name="AutoShape 54" descr="Image result for sam's club logo png"/>
          <p:cNvSpPr>
            <a:spLocks noChangeAspect="1" noChangeArrowheads="1"/>
          </p:cNvSpPr>
          <p:nvPr/>
        </p:nvSpPr>
        <p:spPr bwMode="auto">
          <a:xfrm>
            <a:off x="4497769" y="132845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6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4626460" y="261666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3156870" y="516421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813E9A46-F4B3-46A8-9227-62ACA9A84A3A}"/>
              </a:ext>
            </a:extLst>
          </p:cNvPr>
          <p:cNvSpPr txBox="1">
            <a:spLocks/>
          </p:cNvSpPr>
          <p:nvPr/>
        </p:nvSpPr>
        <p:spPr>
          <a:xfrm>
            <a:off x="1309515" y="639435"/>
            <a:ext cx="9608787" cy="715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СЕРИЯ </a:t>
            </a:r>
            <a:r>
              <a:rPr lang="en-US" sz="3200" b="1" i="1" dirty="0">
                <a:solidFill>
                  <a:srgbClr val="DA1A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HS20-1012P/ HS202024P/ HS20-3024P/ </a:t>
            </a:r>
          </a:p>
          <a:p>
            <a:r>
              <a:rPr lang="en-US" sz="3200" b="1" i="1" dirty="0">
                <a:solidFill>
                  <a:srgbClr val="DA1A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HS20-4048P/ HS20-5048P (1-5 </a:t>
            </a:r>
            <a:r>
              <a:rPr lang="ru-RU" sz="3200" b="1" i="1" dirty="0">
                <a:solidFill>
                  <a:srgbClr val="DA1A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кВт)</a:t>
            </a:r>
            <a:endParaRPr lang="en-US" sz="3200" b="1" i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D0D9D2A-42A8-4D2F-A60D-34589B472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54" y="509413"/>
            <a:ext cx="228561" cy="728837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AF096B0-2FC6-4CA2-A297-1CF4196C0996}"/>
              </a:ext>
            </a:extLst>
          </p:cNvPr>
          <p:cNvSpPr/>
          <p:nvPr/>
        </p:nvSpPr>
        <p:spPr>
          <a:xfrm>
            <a:off x="11019" y="6480016"/>
            <a:ext cx="12191999" cy="369332"/>
          </a:xfrm>
          <a:prstGeom prst="rect">
            <a:avLst/>
          </a:prstGeom>
          <a:solidFill>
            <a:srgbClr val="DC1A32"/>
          </a:solidFill>
        </p:spPr>
        <p:txBody>
          <a:bodyPr wrap="square">
            <a:spAutoFit/>
          </a:bodyPr>
          <a:lstStyle/>
          <a:p>
            <a:pPr algn="ctr"/>
            <a:endParaRPr lang="ru-RU" altLang="zh-TW" b="1" cap="small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CFC2D98-DC52-4E5B-B64E-F19F493F4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690" y="478488"/>
            <a:ext cx="1715476" cy="43067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B5B5A6E-3658-49F9-A3F6-F785D503C4D9}"/>
              </a:ext>
            </a:extLst>
          </p:cNvPr>
          <p:cNvSpPr txBox="1"/>
          <p:nvPr/>
        </p:nvSpPr>
        <p:spPr>
          <a:xfrm>
            <a:off x="5230586" y="3404341"/>
            <a:ext cx="5370285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>
              <a:spcBef>
                <a:spcPts val="216"/>
              </a:spcBef>
              <a:spcAft>
                <a:spcPts val="1200"/>
              </a:spcAft>
              <a:tabLst>
                <a:tab pos="87495" algn="l"/>
              </a:tabLst>
            </a:pPr>
            <a:r>
              <a:rPr lang="ru-RU" sz="1600" b="1" spc="-40" dirty="0">
                <a:solidFill>
                  <a:srgbClr val="DC1A32"/>
                </a:solidFill>
                <a:latin typeface="Calibri Light" panose="020F0302020204030204" pitchFamily="34" charset="0"/>
                <a:cs typeface="Verdana"/>
              </a:rPr>
              <a:t>КЛЮЧЕВЫЕ ОСОБЕННОСТИ</a:t>
            </a:r>
            <a:endParaRPr lang="ru-RU" sz="1400" b="1" spc="-40" dirty="0">
              <a:solidFill>
                <a:srgbClr val="DC1A32"/>
              </a:solidFill>
              <a:latin typeface="Calibri Light" panose="020F0302020204030204" pitchFamily="34" charset="0"/>
              <a:cs typeface="Verdana"/>
            </a:endParaRPr>
          </a:p>
          <a:p>
            <a:pPr marL="180612" indent="-171450">
              <a:spcBef>
                <a:spcPts val="216"/>
              </a:spcBef>
              <a:buBlip>
                <a:blip r:embed="rId4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Настенный ИБП (не более 12,5 см от стены)</a:t>
            </a:r>
          </a:p>
          <a:p>
            <a:pPr marL="180612" indent="-171450">
              <a:spcBef>
                <a:spcPts val="216"/>
              </a:spcBef>
              <a:buBlip>
                <a:blip r:embed="rId4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Гибридный ИБП. Разные режимы работы.</a:t>
            </a:r>
          </a:p>
          <a:p>
            <a:pPr marL="180612" indent="-171450">
              <a:spcBef>
                <a:spcPts val="216"/>
              </a:spcBef>
              <a:buBlip>
                <a:blip r:embed="rId4"/>
              </a:buBlip>
              <a:tabLst>
                <a:tab pos="87495" algn="l"/>
              </a:tabLst>
            </a:pPr>
            <a:r>
              <a:rPr lang="ru-RU" sz="1400" spc="29" dirty="0" err="1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Power</a:t>
            </a: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ru-RU" sz="1400" spc="29" dirty="0" err="1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Factor</a:t>
            </a: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 = 1 (полная мощность)</a:t>
            </a:r>
          </a:p>
          <a:p>
            <a:pPr marL="180612" indent="-171450">
              <a:spcBef>
                <a:spcPts val="216"/>
              </a:spcBef>
              <a:buBlip>
                <a:blip r:embed="rId4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Встроенный PWM контроллер.</a:t>
            </a:r>
          </a:p>
          <a:p>
            <a:pPr marL="180612" indent="-171450">
              <a:spcBef>
                <a:spcPts val="216"/>
              </a:spcBef>
              <a:buBlip>
                <a:blip r:embed="rId4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Настраиваемые параметры заряда всех трёх стадий (ток, напряжения)</a:t>
            </a:r>
          </a:p>
          <a:p>
            <a:pPr marL="180612" indent="-171450">
              <a:spcBef>
                <a:spcPts val="216"/>
              </a:spcBef>
              <a:buBlip>
                <a:blip r:embed="rId4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Работа с LiFePO4-аккумуляторами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E0976E-1524-4105-93E2-DAA766356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690" y="4825611"/>
            <a:ext cx="1307806" cy="13253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1EC587-B494-4EBB-A64A-BC9ECB6FE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88" y="1987055"/>
            <a:ext cx="4200525" cy="42005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B465468-235D-4BDD-80EC-4C6F7832B383}"/>
              </a:ext>
            </a:extLst>
          </p:cNvPr>
          <p:cNvSpPr txBox="1"/>
          <p:nvPr/>
        </p:nvSpPr>
        <p:spPr>
          <a:xfrm>
            <a:off x="5230585" y="1686066"/>
            <a:ext cx="5370285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>
              <a:spcBef>
                <a:spcPts val="216"/>
              </a:spcBef>
              <a:spcAft>
                <a:spcPts val="1200"/>
              </a:spcAft>
              <a:tabLst>
                <a:tab pos="87495" algn="l"/>
              </a:tabLst>
            </a:pPr>
            <a:r>
              <a:rPr lang="ru-RU" sz="1600" b="1" spc="-40" dirty="0">
                <a:solidFill>
                  <a:srgbClr val="DC1A32"/>
                </a:solidFill>
                <a:latin typeface="Calibri Light" panose="020F0302020204030204" pitchFamily="34" charset="0"/>
                <a:cs typeface="Verdana"/>
              </a:rPr>
              <a:t>СФЕРЫ ПРИМЕНЕНИЯ</a:t>
            </a:r>
            <a:endParaRPr lang="en-US" sz="1600" b="1" spc="-40" dirty="0">
              <a:solidFill>
                <a:srgbClr val="DC1A32"/>
              </a:solidFill>
              <a:latin typeface="Calibri Light" panose="020F0302020204030204" pitchFamily="34" charset="0"/>
              <a:cs typeface="Verdana"/>
            </a:endParaRPr>
          </a:p>
          <a:p>
            <a:pPr marL="180612" indent="-171450">
              <a:spcBef>
                <a:spcPts val="216"/>
              </a:spcBef>
              <a:buBlip>
                <a:blip r:embed="rId4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Котельное оборудование</a:t>
            </a:r>
          </a:p>
          <a:p>
            <a:pPr marL="180612" indent="-171450">
              <a:spcBef>
                <a:spcPts val="216"/>
              </a:spcBef>
              <a:buBlip>
                <a:blip r:embed="rId4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Циркуляционные насосы</a:t>
            </a:r>
          </a:p>
          <a:p>
            <a:pPr marL="180612" indent="-171450">
              <a:spcBef>
                <a:spcPts val="216"/>
              </a:spcBef>
              <a:buBlip>
                <a:blip r:embed="rId4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Системы освещения</a:t>
            </a:r>
          </a:p>
          <a:p>
            <a:pPr marL="180612" indent="-171450">
              <a:spcBef>
                <a:spcPts val="216"/>
              </a:spcBef>
              <a:buBlip>
                <a:blip r:embed="rId4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Бытовые электроприборы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36B47E-A3C8-4BD3-9D5F-7E40B4847564}"/>
              </a:ext>
            </a:extLst>
          </p:cNvPr>
          <p:cNvSpPr txBox="1"/>
          <p:nvPr/>
        </p:nvSpPr>
        <p:spPr>
          <a:xfrm>
            <a:off x="6870424" y="6480186"/>
            <a:ext cx="5197091" cy="338554"/>
          </a:xfrm>
          <a:prstGeom prst="rect">
            <a:avLst/>
          </a:prstGeom>
          <a:solidFill>
            <a:srgbClr val="DC1A32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www.hiden-control.ru </a:t>
            </a:r>
            <a:endParaRPr lang="ru-RU" altLang="zh-TW" sz="1600" cap="small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4" descr="Image result for sam's club logo 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1778741" y="202480"/>
            <a:ext cx="277019" cy="23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58" descr="Image result for sam's club logo png"/>
          <p:cNvSpPr>
            <a:spLocks noChangeAspect="1" noChangeArrowheads="1"/>
          </p:cNvSpPr>
          <p:nvPr/>
        </p:nvSpPr>
        <p:spPr bwMode="auto">
          <a:xfrm>
            <a:off x="2091108" y="697559"/>
            <a:ext cx="234943" cy="2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5" name="AutoShape 54" descr="Image result for sam's club logo png"/>
          <p:cNvSpPr>
            <a:spLocks noChangeAspect="1" noChangeArrowheads="1"/>
          </p:cNvSpPr>
          <p:nvPr/>
        </p:nvSpPr>
        <p:spPr bwMode="auto">
          <a:xfrm>
            <a:off x="4497769" y="132845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6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4626460" y="261666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3156870" y="516421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813E9A46-F4B3-46A8-9227-62ACA9A84A3A}"/>
              </a:ext>
            </a:extLst>
          </p:cNvPr>
          <p:cNvSpPr txBox="1">
            <a:spLocks/>
          </p:cNvSpPr>
          <p:nvPr/>
        </p:nvSpPr>
        <p:spPr>
          <a:xfrm>
            <a:off x="1309515" y="639435"/>
            <a:ext cx="9608787" cy="715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СЕРИЯ </a:t>
            </a:r>
            <a:r>
              <a:rPr lang="en-US" sz="3200" b="1" i="1" dirty="0">
                <a:solidFill>
                  <a:srgbClr val="DA1A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HPS30-1012/ HPS30-1512/ HPS30-2012/ </a:t>
            </a:r>
          </a:p>
          <a:p>
            <a:r>
              <a:rPr lang="en-US" sz="3200" b="1" i="1" dirty="0">
                <a:solidFill>
                  <a:srgbClr val="DA1A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HPS30-3024/ HPS30-4024/ HPS30-5048/ HPS30-6048</a:t>
            </a:r>
            <a:endParaRPr lang="en-US" sz="3200" b="1" i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D0D9D2A-42A8-4D2F-A60D-34589B472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54" y="509413"/>
            <a:ext cx="228561" cy="728837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AF096B0-2FC6-4CA2-A297-1CF4196C0996}"/>
              </a:ext>
            </a:extLst>
          </p:cNvPr>
          <p:cNvSpPr/>
          <p:nvPr/>
        </p:nvSpPr>
        <p:spPr>
          <a:xfrm>
            <a:off x="11019" y="6480016"/>
            <a:ext cx="12191999" cy="369332"/>
          </a:xfrm>
          <a:prstGeom prst="rect">
            <a:avLst/>
          </a:prstGeom>
          <a:solidFill>
            <a:srgbClr val="DC1A32"/>
          </a:solidFill>
        </p:spPr>
        <p:txBody>
          <a:bodyPr wrap="square">
            <a:spAutoFit/>
          </a:bodyPr>
          <a:lstStyle/>
          <a:p>
            <a:pPr algn="ctr"/>
            <a:endParaRPr lang="ru-RU" altLang="zh-TW" b="1" cap="small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5B5A6E-3658-49F9-A3F6-F785D503C4D9}"/>
              </a:ext>
            </a:extLst>
          </p:cNvPr>
          <p:cNvSpPr txBox="1"/>
          <p:nvPr/>
        </p:nvSpPr>
        <p:spPr>
          <a:xfrm>
            <a:off x="5230586" y="3404341"/>
            <a:ext cx="5370285" cy="1913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>
              <a:spcBef>
                <a:spcPts val="216"/>
              </a:spcBef>
              <a:spcAft>
                <a:spcPts val="1200"/>
              </a:spcAft>
              <a:tabLst>
                <a:tab pos="87495" algn="l"/>
              </a:tabLst>
            </a:pPr>
            <a:r>
              <a:rPr lang="ru-RU" sz="1600" b="1" spc="-40" dirty="0">
                <a:solidFill>
                  <a:srgbClr val="DC1A32"/>
                </a:solidFill>
                <a:latin typeface="Calibri Light" panose="020F0302020204030204" pitchFamily="34" charset="0"/>
                <a:cs typeface="Verdana"/>
              </a:rPr>
              <a:t>КЛЮЧЕВЫЕ ОСОБЕННОСТИ</a:t>
            </a:r>
            <a:endParaRPr lang="ru-RU" sz="1400" b="1" spc="-40" dirty="0">
              <a:solidFill>
                <a:srgbClr val="DC1A32"/>
              </a:solidFill>
              <a:latin typeface="Calibri Light" panose="020F0302020204030204" pitchFamily="34" charset="0"/>
              <a:cs typeface="Verdana"/>
            </a:endParaRP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Настенный низкочастотный усиленный ИБП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Мощность от  1 кВт до 6 кВт!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Длительная автономия (ток заряда 10-60 ампер)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3Х перегрузочная способность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Настраиваемые параметры заряда всех трёх стадий (ток, напряжения)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E0976E-1524-4105-93E2-DAA766356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690" y="4825611"/>
            <a:ext cx="1307806" cy="13253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B465468-235D-4BDD-80EC-4C6F7832B383}"/>
              </a:ext>
            </a:extLst>
          </p:cNvPr>
          <p:cNvSpPr txBox="1"/>
          <p:nvPr/>
        </p:nvSpPr>
        <p:spPr>
          <a:xfrm>
            <a:off x="5230585" y="1686066"/>
            <a:ext cx="5370285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>
              <a:spcBef>
                <a:spcPts val="216"/>
              </a:spcBef>
              <a:spcAft>
                <a:spcPts val="1200"/>
              </a:spcAft>
              <a:tabLst>
                <a:tab pos="87495" algn="l"/>
              </a:tabLst>
            </a:pPr>
            <a:r>
              <a:rPr lang="ru-RU" sz="1600" b="1" spc="-40" dirty="0">
                <a:solidFill>
                  <a:srgbClr val="DC1A32"/>
                </a:solidFill>
                <a:latin typeface="Calibri Light" panose="020F0302020204030204" pitchFamily="34" charset="0"/>
                <a:cs typeface="Verdana"/>
              </a:rPr>
              <a:t>СФЕРЫ ПРИМЕНЕНИЯ</a:t>
            </a:r>
            <a:endParaRPr lang="en-US" sz="1600" b="1" spc="-40" dirty="0">
              <a:solidFill>
                <a:srgbClr val="DC1A32"/>
              </a:solidFill>
              <a:latin typeface="Calibri Light" panose="020F0302020204030204" pitchFamily="34" charset="0"/>
              <a:cs typeface="Verdana"/>
            </a:endParaRP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Котельное оборудование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Циркуляционные насосы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Системы освещения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Бытовые электроприборы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1BA921-BC6D-405E-9789-CC1FA0FE617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9" y="1734960"/>
            <a:ext cx="3891743" cy="38154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FD981DA-3A64-4555-855E-0CFEA89A2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6689" y="367506"/>
            <a:ext cx="1725843" cy="5868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E45CDE8-0BB5-421C-924A-65FAA2BA32CD}"/>
              </a:ext>
            </a:extLst>
          </p:cNvPr>
          <p:cNvSpPr txBox="1"/>
          <p:nvPr/>
        </p:nvSpPr>
        <p:spPr>
          <a:xfrm>
            <a:off x="6870424" y="6480186"/>
            <a:ext cx="5197091" cy="338554"/>
          </a:xfrm>
          <a:prstGeom prst="rect">
            <a:avLst/>
          </a:prstGeom>
          <a:solidFill>
            <a:srgbClr val="DC1A32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www.hiden-control.ru </a:t>
            </a:r>
            <a:endParaRPr lang="ru-RU" altLang="zh-TW" sz="1600" cap="small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4" descr="Image result for sam's club logo 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1778741" y="202480"/>
            <a:ext cx="277019" cy="23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58" descr="Image result for sam's club logo png"/>
          <p:cNvSpPr>
            <a:spLocks noChangeAspect="1" noChangeArrowheads="1"/>
          </p:cNvSpPr>
          <p:nvPr/>
        </p:nvSpPr>
        <p:spPr bwMode="auto">
          <a:xfrm>
            <a:off x="2091108" y="697559"/>
            <a:ext cx="234943" cy="2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5" name="AutoShape 54" descr="Image result for sam's club logo png"/>
          <p:cNvSpPr>
            <a:spLocks noChangeAspect="1" noChangeArrowheads="1"/>
          </p:cNvSpPr>
          <p:nvPr/>
        </p:nvSpPr>
        <p:spPr bwMode="auto">
          <a:xfrm>
            <a:off x="4497769" y="132845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6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4626460" y="261666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3156870" y="516421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813E9A46-F4B3-46A8-9227-62ACA9A84A3A}"/>
              </a:ext>
            </a:extLst>
          </p:cNvPr>
          <p:cNvSpPr txBox="1">
            <a:spLocks/>
          </p:cNvSpPr>
          <p:nvPr/>
        </p:nvSpPr>
        <p:spPr>
          <a:xfrm>
            <a:off x="1309515" y="639435"/>
            <a:ext cx="9608787" cy="715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СЕРИЯ </a:t>
            </a:r>
            <a:r>
              <a:rPr lang="en-US" sz="3200" b="1" i="1" dirty="0">
                <a:solidFill>
                  <a:srgbClr val="DA1A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HS20-PRO: HS20-3024 PRO /  </a:t>
            </a:r>
          </a:p>
          <a:p>
            <a:r>
              <a:rPr lang="en-US" sz="3200" b="1" i="1" dirty="0">
                <a:solidFill>
                  <a:srgbClr val="DA1A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HS20-5048 PRO / HS20-5548 PRO</a:t>
            </a:r>
            <a:endParaRPr lang="en-US" sz="3200" b="1" i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D0D9D2A-42A8-4D2F-A60D-34589B472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54" y="509413"/>
            <a:ext cx="228561" cy="728837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AF096B0-2FC6-4CA2-A297-1CF4196C0996}"/>
              </a:ext>
            </a:extLst>
          </p:cNvPr>
          <p:cNvSpPr/>
          <p:nvPr/>
        </p:nvSpPr>
        <p:spPr>
          <a:xfrm>
            <a:off x="11019" y="6480016"/>
            <a:ext cx="12191999" cy="369332"/>
          </a:xfrm>
          <a:prstGeom prst="rect">
            <a:avLst/>
          </a:prstGeom>
          <a:solidFill>
            <a:srgbClr val="DC1A32"/>
          </a:solidFill>
        </p:spPr>
        <p:txBody>
          <a:bodyPr wrap="square">
            <a:spAutoFit/>
          </a:bodyPr>
          <a:lstStyle/>
          <a:p>
            <a:pPr algn="ctr"/>
            <a:endParaRPr lang="ru-RU" altLang="zh-TW" b="1" cap="small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5B5A6E-3658-49F9-A3F6-F785D503C4D9}"/>
              </a:ext>
            </a:extLst>
          </p:cNvPr>
          <p:cNvSpPr txBox="1"/>
          <p:nvPr/>
        </p:nvSpPr>
        <p:spPr>
          <a:xfrm>
            <a:off x="5230584" y="3260439"/>
            <a:ext cx="5370285" cy="2990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>
              <a:spcBef>
                <a:spcPts val="216"/>
              </a:spcBef>
              <a:spcAft>
                <a:spcPts val="1200"/>
              </a:spcAft>
              <a:tabLst>
                <a:tab pos="87495" algn="l"/>
              </a:tabLst>
            </a:pPr>
            <a:r>
              <a:rPr lang="ru-RU" sz="1600" b="1" spc="-40" dirty="0">
                <a:solidFill>
                  <a:srgbClr val="DC1A32"/>
                </a:solidFill>
                <a:latin typeface="Calibri Light" panose="020F0302020204030204" pitchFamily="34" charset="0"/>
                <a:cs typeface="Verdana"/>
              </a:rPr>
              <a:t>КЛЮЧЕВЫЕ ОСОБЕННОСТИ</a:t>
            </a:r>
            <a:endParaRPr lang="ru-RU" sz="1400" b="1" spc="-40" dirty="0">
              <a:solidFill>
                <a:srgbClr val="DC1A32"/>
              </a:solidFill>
              <a:latin typeface="Calibri Light" panose="020F0302020204030204" pitchFamily="34" charset="0"/>
              <a:cs typeface="Verdana"/>
            </a:endParaRP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Мощные высокочастотные гибридные </a:t>
            </a:r>
            <a:r>
              <a:rPr lang="en-US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G</a:t>
            </a:r>
            <a:r>
              <a:rPr lang="ru-RU" sz="1200" spc="29" dirty="0" err="1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rid-tie</a:t>
            </a: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 инвертора с встроенным MPPT-контроллером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Мощность от 3кВт до 5.2 кВт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Краткосрочные перегрузки до 200%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Параллельная работа инверторов (3-фазная или 1-фазная)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Полная доступная мощность от панелей (солнечных).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Функция подмешивания энергии от панелей на нагрузку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Отключаемая функция отдачи электроэнергии от панелей в сеть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Низко- (LV до 145 В) или </a:t>
            </a:r>
            <a:r>
              <a:rPr lang="ru-RU" sz="1200" spc="29" dirty="0" err="1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высоковольтовый</a:t>
            </a: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 (HV до 550 В) MPPT.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Старт MPPT от низких напряжений (от 60В для LV)</a:t>
            </a:r>
            <a:endParaRPr lang="en-US" sz="1200" spc="29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Calibri"/>
            </a:endParaRP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Работа без батарей (для HV-моделей)</a:t>
            </a:r>
            <a:endParaRPr lang="en-US" sz="1200" spc="29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Calibri"/>
            </a:endParaRP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Работа с LiFePO4-аккумуляторами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E0976E-1524-4105-93E2-DAA766356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690" y="4825611"/>
            <a:ext cx="1307806" cy="13253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B465468-235D-4BDD-80EC-4C6F7832B383}"/>
              </a:ext>
            </a:extLst>
          </p:cNvPr>
          <p:cNvSpPr txBox="1"/>
          <p:nvPr/>
        </p:nvSpPr>
        <p:spPr>
          <a:xfrm>
            <a:off x="5230585" y="1498630"/>
            <a:ext cx="5370285" cy="1544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>
              <a:spcBef>
                <a:spcPts val="216"/>
              </a:spcBef>
              <a:spcAft>
                <a:spcPts val="1200"/>
              </a:spcAft>
              <a:tabLst>
                <a:tab pos="87495" algn="l"/>
              </a:tabLst>
            </a:pPr>
            <a:r>
              <a:rPr lang="ru-RU" sz="1600" b="1" spc="-40" dirty="0">
                <a:solidFill>
                  <a:srgbClr val="DC1A32"/>
                </a:solidFill>
                <a:latin typeface="Calibri Light" panose="020F0302020204030204" pitchFamily="34" charset="0"/>
                <a:cs typeface="Verdana"/>
              </a:rPr>
              <a:t>СФЕРЫ ПРИМЕНЕНИЯ</a:t>
            </a:r>
            <a:endParaRPr lang="en-US" sz="1600" b="1" spc="-40" dirty="0">
              <a:solidFill>
                <a:srgbClr val="DC1A32"/>
              </a:solidFill>
              <a:latin typeface="Calibri Light" panose="020F0302020204030204" pitchFamily="34" charset="0"/>
              <a:cs typeface="Verdana"/>
            </a:endParaRP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Телекоммуникационное оборудование (видеонаблюдение, компьютеры)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Циркуляционные насосы, компрессоры, кондиционеры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Системы освещения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Промышленные объекты (офисы, мини-ЦОД)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Загородные дома (1-фаза или 3 фазы)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E18AC1-53C6-4321-BA63-4374CF7964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622" y="1425576"/>
            <a:ext cx="3350953" cy="33509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B0DA52-A76E-49D2-9487-C987E51FF9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466"/>
          <a:stretch/>
        </p:blipFill>
        <p:spPr>
          <a:xfrm>
            <a:off x="894622" y="3684018"/>
            <a:ext cx="3501353" cy="26797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94DF447-41C3-470E-AA4E-5713E3E18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6689" y="367506"/>
            <a:ext cx="1725843" cy="5868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A54929-4913-44BE-A656-4FC22657801D}"/>
              </a:ext>
            </a:extLst>
          </p:cNvPr>
          <p:cNvSpPr txBox="1"/>
          <p:nvPr/>
        </p:nvSpPr>
        <p:spPr>
          <a:xfrm>
            <a:off x="6870424" y="6480186"/>
            <a:ext cx="5197091" cy="338554"/>
          </a:xfrm>
          <a:prstGeom prst="rect">
            <a:avLst/>
          </a:prstGeom>
          <a:solidFill>
            <a:srgbClr val="DC1A32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www.hiden-control.ru </a:t>
            </a:r>
            <a:endParaRPr lang="ru-RU" altLang="zh-TW" sz="1600" cap="small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4" descr="Image result for sam's club logo 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1778741" y="202480"/>
            <a:ext cx="277019" cy="23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58" descr="Image result for sam's club logo png"/>
          <p:cNvSpPr>
            <a:spLocks noChangeAspect="1" noChangeArrowheads="1"/>
          </p:cNvSpPr>
          <p:nvPr/>
        </p:nvSpPr>
        <p:spPr bwMode="auto">
          <a:xfrm>
            <a:off x="2091108" y="697559"/>
            <a:ext cx="234943" cy="2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5" name="AutoShape 54" descr="Image result for sam's club logo png"/>
          <p:cNvSpPr>
            <a:spLocks noChangeAspect="1" noChangeArrowheads="1"/>
          </p:cNvSpPr>
          <p:nvPr/>
        </p:nvSpPr>
        <p:spPr bwMode="auto">
          <a:xfrm>
            <a:off x="4497769" y="132845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6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4626460" y="261666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3156870" y="516421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813E9A46-F4B3-46A8-9227-62ACA9A84A3A}"/>
              </a:ext>
            </a:extLst>
          </p:cNvPr>
          <p:cNvSpPr txBox="1">
            <a:spLocks/>
          </p:cNvSpPr>
          <p:nvPr/>
        </p:nvSpPr>
        <p:spPr>
          <a:xfrm>
            <a:off x="1309515" y="639435"/>
            <a:ext cx="7891635" cy="715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СЕТЕВЫЕ ВЫСОКОВОЛЬТОВЫЕ GRID-TIE ИНВЕРТОРЫ СЕРИИ </a:t>
            </a:r>
            <a:r>
              <a:rPr lang="ru-RU" altLang="zh-TW" sz="3200" b="1" i="1" dirty="0">
                <a:solidFill>
                  <a:srgbClr val="DA1A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HS5</a:t>
            </a:r>
            <a:r>
              <a:rPr lang="en-US" altLang="zh-TW" sz="3200" b="1" i="1" dirty="0">
                <a:solidFill>
                  <a:srgbClr val="DA1A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  <a:r>
              <a:rPr lang="ru-RU" altLang="zh-TW" sz="3200" b="1" i="1" dirty="0">
                <a:solidFill>
                  <a:srgbClr val="DA1A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altLang="zh-TW" sz="3200" b="1" i="1" dirty="0">
                <a:solidFill>
                  <a:srgbClr val="DA1A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HS55</a:t>
            </a:r>
            <a:endParaRPr lang="en-US" sz="3200" b="1" i="1" dirty="0">
              <a:solidFill>
                <a:srgbClr val="DA1A3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D0D9D2A-42A8-4D2F-A60D-34589B472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54" y="509413"/>
            <a:ext cx="228561" cy="728837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AF096B0-2FC6-4CA2-A297-1CF4196C0996}"/>
              </a:ext>
            </a:extLst>
          </p:cNvPr>
          <p:cNvSpPr/>
          <p:nvPr/>
        </p:nvSpPr>
        <p:spPr>
          <a:xfrm>
            <a:off x="11019" y="6480016"/>
            <a:ext cx="12191999" cy="369332"/>
          </a:xfrm>
          <a:prstGeom prst="rect">
            <a:avLst/>
          </a:prstGeom>
          <a:solidFill>
            <a:srgbClr val="DC1A32"/>
          </a:solidFill>
        </p:spPr>
        <p:txBody>
          <a:bodyPr wrap="square">
            <a:spAutoFit/>
          </a:bodyPr>
          <a:lstStyle/>
          <a:p>
            <a:pPr algn="ctr"/>
            <a:endParaRPr lang="ru-RU" altLang="zh-TW" b="1" cap="small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5B5A6E-3658-49F9-A3F6-F785D503C4D9}"/>
              </a:ext>
            </a:extLst>
          </p:cNvPr>
          <p:cNvSpPr txBox="1"/>
          <p:nvPr/>
        </p:nvSpPr>
        <p:spPr>
          <a:xfrm>
            <a:off x="4755151" y="2041292"/>
            <a:ext cx="5370285" cy="331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>
              <a:spcBef>
                <a:spcPts val="216"/>
              </a:spcBef>
              <a:spcAft>
                <a:spcPts val="1200"/>
              </a:spcAft>
              <a:tabLst>
                <a:tab pos="87495" algn="l"/>
              </a:tabLst>
            </a:pPr>
            <a:r>
              <a:rPr lang="ru-RU" b="1" spc="-40" dirty="0">
                <a:solidFill>
                  <a:srgbClr val="DC1A32"/>
                </a:solidFill>
                <a:latin typeface="Calibri Light" panose="020F0302020204030204" pitchFamily="34" charset="0"/>
                <a:cs typeface="Verdana"/>
              </a:rPr>
              <a:t>КЛЮЧЕВЫЕ ОСОБЕННОСТИ</a:t>
            </a:r>
            <a:endParaRPr lang="ru-RU" sz="1600" b="1" spc="-40" dirty="0">
              <a:solidFill>
                <a:srgbClr val="DC1A32"/>
              </a:solidFill>
              <a:latin typeface="Calibri Light" panose="020F0302020204030204" pitchFamily="34" charset="0"/>
              <a:cs typeface="Verdana"/>
            </a:endParaRP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Мощность 3600 – </a:t>
            </a:r>
            <a:r>
              <a:rPr lang="en-US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150 </a:t>
            </a: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000 Вт.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400" spc="29" dirty="0" err="1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Высоковольтовый</a:t>
            </a: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 MPPT-контроллер (100-550 В)</a:t>
            </a:r>
            <a:r>
              <a:rPr lang="en-US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 </a:t>
            </a:r>
            <a:endParaRPr lang="ru-RU" sz="1400" spc="29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Calibri"/>
            </a:endParaRP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Два независимых входа и MPPT-</a:t>
            </a:r>
            <a:r>
              <a:rPr lang="ru-RU" sz="1400" spc="29" dirty="0" err="1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трекера</a:t>
            </a: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 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Уличное исполнение (IP 65)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Пассивное охлаждение!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400" spc="29" dirty="0" err="1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Безтрасформаторное</a:t>
            </a: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 решение с высоким КПД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Встроенный </a:t>
            </a:r>
            <a:r>
              <a:rPr lang="ru-RU" sz="1400" spc="29" dirty="0" err="1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Wi-Fi</a:t>
            </a: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 адаптер для сетевого мониторинга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Контроль отдачи в сеть (</a:t>
            </a:r>
            <a:r>
              <a:rPr lang="ru-RU" sz="1400" spc="29" dirty="0" err="1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трекер</a:t>
            </a:r>
            <a:r>
              <a:rPr lang="ru-RU" sz="14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 обратного тока) для систем высокой мощности позволяет осуществлять отдачу в домашнюю сеть для личных нужд без необходимости замены входного счетчика электроэнергии от энергосбытовой компании.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E0976E-1524-4105-93E2-DAA766356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515" y="4762067"/>
            <a:ext cx="1307806" cy="13253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7994B8-A9D1-4297-A949-D564AB0ED4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0" y="2023503"/>
            <a:ext cx="3671259" cy="36712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82D0278-DDF2-4AEC-9812-6522327C5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6689" y="367506"/>
            <a:ext cx="1725843" cy="5868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6E71B4-2D30-4236-8440-7BD2D05C395B}"/>
              </a:ext>
            </a:extLst>
          </p:cNvPr>
          <p:cNvSpPr txBox="1"/>
          <p:nvPr/>
        </p:nvSpPr>
        <p:spPr>
          <a:xfrm>
            <a:off x="7022824" y="6495405"/>
            <a:ext cx="5197091" cy="338554"/>
          </a:xfrm>
          <a:prstGeom prst="rect">
            <a:avLst/>
          </a:prstGeom>
          <a:solidFill>
            <a:srgbClr val="DC1A32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www.hiden-control.ru </a:t>
            </a:r>
            <a:endParaRPr lang="ru-RU" altLang="zh-TW" sz="1600" cap="small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4" descr="Image result for sam's club logo 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1778741" y="202480"/>
            <a:ext cx="277019" cy="23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58" descr="Image result for sam's club logo png"/>
          <p:cNvSpPr>
            <a:spLocks noChangeAspect="1" noChangeArrowheads="1"/>
          </p:cNvSpPr>
          <p:nvPr/>
        </p:nvSpPr>
        <p:spPr bwMode="auto">
          <a:xfrm>
            <a:off x="2091108" y="697559"/>
            <a:ext cx="234943" cy="2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5" name="AutoShape 54" descr="Image result for sam's club logo png"/>
          <p:cNvSpPr>
            <a:spLocks noChangeAspect="1" noChangeArrowheads="1"/>
          </p:cNvSpPr>
          <p:nvPr/>
        </p:nvSpPr>
        <p:spPr bwMode="auto">
          <a:xfrm>
            <a:off x="4497769" y="132845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6" name="AutoShape 56" descr="Image result for sam's club logo png"/>
          <p:cNvSpPr>
            <a:spLocks noChangeAspect="1" noChangeArrowheads="1"/>
          </p:cNvSpPr>
          <p:nvPr/>
        </p:nvSpPr>
        <p:spPr bwMode="auto">
          <a:xfrm>
            <a:off x="4626460" y="261666"/>
            <a:ext cx="257382" cy="2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813E9A46-F4B3-46A8-9227-62ACA9A84A3A}"/>
              </a:ext>
            </a:extLst>
          </p:cNvPr>
          <p:cNvSpPr txBox="1">
            <a:spLocks/>
          </p:cNvSpPr>
          <p:nvPr/>
        </p:nvSpPr>
        <p:spPr>
          <a:xfrm>
            <a:off x="1309515" y="639435"/>
            <a:ext cx="7891635" cy="715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СЕРИЯ </a:t>
            </a:r>
            <a:r>
              <a:rPr lang="ru-RU" altLang="zh-TW" sz="3200" b="1" i="1" dirty="0">
                <a:solidFill>
                  <a:srgbClr val="DA1A3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HS25 </a:t>
            </a:r>
            <a:r>
              <a:rPr lang="ru-RU" altLang="zh-TW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НИЗКОВОЛЬТОВЫЕ ИБП (48В) ДЛЯ СЕРВЕРНЫХ СТОЕК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D0D9D2A-42A8-4D2F-A60D-34589B472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54" y="509413"/>
            <a:ext cx="228561" cy="728837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AF096B0-2FC6-4CA2-A297-1CF4196C0996}"/>
              </a:ext>
            </a:extLst>
          </p:cNvPr>
          <p:cNvSpPr/>
          <p:nvPr/>
        </p:nvSpPr>
        <p:spPr>
          <a:xfrm>
            <a:off x="11019" y="6480016"/>
            <a:ext cx="12191999" cy="369332"/>
          </a:xfrm>
          <a:prstGeom prst="rect">
            <a:avLst/>
          </a:prstGeom>
          <a:solidFill>
            <a:srgbClr val="DC1A32"/>
          </a:solidFill>
        </p:spPr>
        <p:txBody>
          <a:bodyPr wrap="square">
            <a:spAutoFit/>
          </a:bodyPr>
          <a:lstStyle/>
          <a:p>
            <a:pPr algn="ctr"/>
            <a:endParaRPr lang="ru-RU" altLang="zh-TW" b="1" cap="small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5B5A6E-3658-49F9-A3F6-F785D503C4D9}"/>
              </a:ext>
            </a:extLst>
          </p:cNvPr>
          <p:cNvSpPr txBox="1"/>
          <p:nvPr/>
        </p:nvSpPr>
        <p:spPr>
          <a:xfrm>
            <a:off x="6502247" y="3164341"/>
            <a:ext cx="5370285" cy="2990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>
              <a:spcBef>
                <a:spcPts val="216"/>
              </a:spcBef>
              <a:spcAft>
                <a:spcPts val="1200"/>
              </a:spcAft>
              <a:tabLst>
                <a:tab pos="87495" algn="l"/>
              </a:tabLst>
            </a:pPr>
            <a:r>
              <a:rPr lang="ru-RU" sz="1600" b="1" spc="-40" dirty="0">
                <a:solidFill>
                  <a:srgbClr val="DC1A32"/>
                </a:solidFill>
                <a:latin typeface="Calibri Light" panose="020F0302020204030204" pitchFamily="34" charset="0"/>
                <a:cs typeface="Verdana"/>
              </a:rPr>
              <a:t>КЛЮЧЕВЫЕ ОСОБЕННОСТИ</a:t>
            </a:r>
            <a:endParaRPr lang="ru-RU" sz="1400" b="1" spc="-40" dirty="0">
              <a:solidFill>
                <a:srgbClr val="DC1A32"/>
              </a:solidFill>
              <a:latin typeface="Calibri Light" panose="020F0302020204030204" pitchFamily="34" charset="0"/>
              <a:cs typeface="Verdana"/>
            </a:endParaRP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Мощность - 5000 Вт.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Напряжение DC - 48 вольт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Ток заряда от сети - до 60 ампер (настраиваемый).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Высота - 2U, глубина не более 44 см.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Фронтальные разъёмы.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Работа с LiFePO4-аккумуляторами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Встроенный сухой контакт старта генератора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Настраиваемые напряжения заряда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Возможность заряда от другого DC-источника (PWM)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Параллельное соединение для наращивания мощности (3-фазные или 1-фазные решения)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Единый батарейный блок при параллельном соединении!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5BD4A7C-F0DA-4B9B-8464-2254055A06E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281" y="1914364"/>
            <a:ext cx="3422138" cy="19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625B591-57FF-4CAD-8122-E185F438F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689" y="367506"/>
            <a:ext cx="1725843" cy="5868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AB0F32-FA9E-428C-92E7-67D6994F43B9}"/>
              </a:ext>
            </a:extLst>
          </p:cNvPr>
          <p:cNvSpPr txBox="1"/>
          <p:nvPr/>
        </p:nvSpPr>
        <p:spPr>
          <a:xfrm>
            <a:off x="6502246" y="1510588"/>
            <a:ext cx="5370285" cy="1544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2">
              <a:spcBef>
                <a:spcPts val="216"/>
              </a:spcBef>
              <a:spcAft>
                <a:spcPts val="1200"/>
              </a:spcAft>
              <a:tabLst>
                <a:tab pos="87495" algn="l"/>
              </a:tabLst>
            </a:pPr>
            <a:r>
              <a:rPr lang="ru-RU" sz="1600" b="1" spc="-40" dirty="0">
                <a:solidFill>
                  <a:srgbClr val="DC1A32"/>
                </a:solidFill>
                <a:latin typeface="Calibri Light" panose="020F0302020204030204" pitchFamily="34" charset="0"/>
                <a:cs typeface="Verdana"/>
              </a:rPr>
              <a:t>СФЕРЫ ПРИМЕНЕНИЯ</a:t>
            </a:r>
            <a:endParaRPr lang="en-US" sz="1600" b="1" spc="-40" dirty="0">
              <a:solidFill>
                <a:srgbClr val="DC1A32"/>
              </a:solidFill>
              <a:latin typeface="Calibri Light" panose="020F0302020204030204" pitchFamily="34" charset="0"/>
              <a:cs typeface="Verdana"/>
            </a:endParaRP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Телекоммуникационное оборудование (видеонаблюдение, компьютеры)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Циркуляционные насосы, компрессоры, кондиционеры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Системы освещения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Промышленные объекты (офисы, мини-ЦОД)</a:t>
            </a:r>
          </a:p>
          <a:p>
            <a:pPr marL="180612" indent="-171450">
              <a:spcBef>
                <a:spcPts val="216"/>
              </a:spcBef>
              <a:buBlip>
                <a:blip r:embed="rId3"/>
              </a:buBlip>
              <a:tabLst>
                <a:tab pos="87495" algn="l"/>
              </a:tabLst>
            </a:pPr>
            <a:r>
              <a:rPr lang="ru-RU" sz="1200" spc="29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"/>
              </a:rPr>
              <a:t>Загородные дома (1-фаза или 3 фазы)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EF2780-EE08-48A4-8102-42FB26B8D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3" y="3996681"/>
            <a:ext cx="3136044" cy="1570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FF6B5F-B995-4F37-BCA5-72BEED972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397" y="2517518"/>
            <a:ext cx="2767360" cy="25967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0CC2CE-DE10-4A42-8E77-A2D76EB90C7C}"/>
              </a:ext>
            </a:extLst>
          </p:cNvPr>
          <p:cNvSpPr txBox="1"/>
          <p:nvPr/>
        </p:nvSpPr>
        <p:spPr>
          <a:xfrm>
            <a:off x="6870424" y="6480186"/>
            <a:ext cx="5197091" cy="338554"/>
          </a:xfrm>
          <a:prstGeom prst="rect">
            <a:avLst/>
          </a:prstGeom>
          <a:solidFill>
            <a:srgbClr val="DC1A32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www.hiden-control.ru </a:t>
            </a:r>
            <a:endParaRPr lang="ru-RU" altLang="zh-TW" sz="1600" cap="small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2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685</Words>
  <Application>Microsoft Office PowerPoint</Application>
  <PresentationFormat>Широкоэкранный</PresentationFormat>
  <Paragraphs>120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Ebrima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Koskoff</dc:creator>
  <cp:lastModifiedBy>Tan Hiden</cp:lastModifiedBy>
  <cp:revision>129</cp:revision>
  <cp:lastPrinted>2021-06-30T07:14:55Z</cp:lastPrinted>
  <dcterms:created xsi:type="dcterms:W3CDTF">2021-06-29T08:31:26Z</dcterms:created>
  <dcterms:modified xsi:type="dcterms:W3CDTF">2025-11-24T08:48:10Z</dcterms:modified>
</cp:coreProperties>
</file>